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7" r:id="rId1"/>
  </p:sldMasterIdLst>
  <p:sldIdLst>
    <p:sldId id="256" r:id="rId2"/>
    <p:sldId id="258" r:id="rId3"/>
    <p:sldId id="26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A9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74"/>
  </p:normalViewPr>
  <p:slideViewPr>
    <p:cSldViewPr snapToGrid="0" snapToObjects="1">
      <p:cViewPr varScale="1">
        <p:scale>
          <a:sx n="120" d="100"/>
          <a:sy n="120" d="100"/>
        </p:scale>
        <p:origin x="1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0049EDC-D643-CD44-9064-3C9B593E70A6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04094FA-A6A3-1D48-B30A-80548073F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945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0049EDC-D643-CD44-9064-3C9B593E70A6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04094FA-A6A3-1D48-B30A-80548073F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550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42513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49EDC-D643-CD44-9064-3C9B593E70A6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094FA-A6A3-1D48-B30A-80548073F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197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0049EDC-D643-CD44-9064-3C9B593E70A6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04094FA-A6A3-1D48-B30A-80548073F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70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0049EDC-D643-CD44-9064-3C9B593E70A6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04094FA-A6A3-1D48-B30A-80548073F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346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0049EDC-D643-CD44-9064-3C9B593E70A6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04094FA-A6A3-1D48-B30A-80548073F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651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0049EDC-D643-CD44-9064-3C9B593E70A6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04094FA-A6A3-1D48-B30A-80548073F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821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0049EDC-D643-CD44-9064-3C9B593E70A6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04094FA-A6A3-1D48-B30A-80548073F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648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0049EDC-D643-CD44-9064-3C9B593E70A6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04094FA-A6A3-1D48-B30A-80548073F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614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0049EDC-D643-CD44-9064-3C9B593E70A6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04094FA-A6A3-1D48-B30A-80548073F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79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0049EDC-D643-CD44-9064-3C9B593E70A6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04094FA-A6A3-1D48-B30A-80548073F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242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" y="0"/>
            <a:ext cx="12191048" cy="6858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1353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9A79938-90FE-BF49-BA27-848FBC760976}"/>
              </a:ext>
            </a:extLst>
          </p:cNvPr>
          <p:cNvSpPr txBox="1"/>
          <p:nvPr/>
        </p:nvSpPr>
        <p:spPr>
          <a:xfrm>
            <a:off x="1524000" y="1140432"/>
            <a:ext cx="9144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>
                <a:solidFill>
                  <a:srgbClr val="022C5B"/>
                </a:solidFill>
                <a:latin typeface="Lucida Fax" panose="02060602050505020204" pitchFamily="18" charset="0"/>
                <a:cs typeface="Lucida Sans" panose="020B0602030504020204" pitchFamily="34" charset="0"/>
              </a:rPr>
              <a:t>Presentation </a:t>
            </a:r>
            <a:br>
              <a:rPr lang="en-US" sz="8000" b="1" dirty="0">
                <a:solidFill>
                  <a:srgbClr val="022C5B"/>
                </a:solidFill>
                <a:latin typeface="Lucida Fax" panose="02060602050505020204" pitchFamily="18" charset="0"/>
                <a:cs typeface="Lucida Sans" panose="020B0602030504020204" pitchFamily="34" charset="0"/>
              </a:rPr>
            </a:br>
            <a:r>
              <a:rPr lang="en-US" sz="8000" b="1" dirty="0">
                <a:solidFill>
                  <a:srgbClr val="022C5B"/>
                </a:solidFill>
                <a:latin typeface="Lucida Fax" panose="02060602050505020204" pitchFamily="18" charset="0"/>
                <a:cs typeface="Lucida Sans" panose="020B0602030504020204" pitchFamily="34" charset="0"/>
              </a:rPr>
              <a:t>Title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264A79A-08CA-C54D-AEAD-C85647286B40}"/>
              </a:ext>
            </a:extLst>
          </p:cNvPr>
          <p:cNvSpPr txBox="1"/>
          <p:nvPr/>
        </p:nvSpPr>
        <p:spPr>
          <a:xfrm>
            <a:off x="1524000" y="3861667"/>
            <a:ext cx="914400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atin typeface="Avenir Book" panose="02000503020000020003" pitchFamily="2" charset="0"/>
              </a:rPr>
              <a:t>Subtitle</a:t>
            </a:r>
          </a:p>
          <a:p>
            <a:pPr algn="ctr"/>
            <a:r>
              <a:rPr lang="en-US" sz="2000" dirty="0">
                <a:latin typeface="Avenir Book" panose="02000503020000020003"/>
              </a:rPr>
              <a:t>Lorem ipsum dolor sit </a:t>
            </a:r>
            <a:r>
              <a:rPr lang="en-US" sz="2000" dirty="0" err="1">
                <a:latin typeface="Avenir Book" panose="02000503020000020003"/>
              </a:rPr>
              <a:t>amet</a:t>
            </a:r>
            <a:r>
              <a:rPr lang="en-US" sz="2000" dirty="0">
                <a:latin typeface="Avenir Book" panose="02000503020000020003"/>
              </a:rPr>
              <a:t>, </a:t>
            </a:r>
            <a:r>
              <a:rPr lang="en-US" sz="2000" dirty="0" err="1">
                <a:latin typeface="Avenir Book" panose="02000503020000020003"/>
              </a:rPr>
              <a:t>adipiscing</a:t>
            </a:r>
            <a:r>
              <a:rPr lang="en-US" sz="2000" dirty="0">
                <a:latin typeface="Avenir Book" panose="02000503020000020003"/>
              </a:rPr>
              <a:t> </a:t>
            </a:r>
            <a:r>
              <a:rPr lang="en-US" sz="2000" dirty="0" err="1">
                <a:latin typeface="Avenir Book" panose="02000503020000020003"/>
              </a:rPr>
              <a:t>elit</a:t>
            </a:r>
            <a:endParaRPr lang="en-US" sz="2000" dirty="0">
              <a:latin typeface="Avenir Book" panose="02000503020000020003"/>
            </a:endParaRPr>
          </a:p>
          <a:p>
            <a:pPr algn="ctr"/>
            <a:endParaRPr lang="en-US" sz="5000" b="1" dirty="0">
              <a:latin typeface="Avenir Book" panose="0200050302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6850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264A79A-08CA-C54D-AEAD-C85647286B40}"/>
              </a:ext>
            </a:extLst>
          </p:cNvPr>
          <p:cNvSpPr txBox="1"/>
          <p:nvPr/>
        </p:nvSpPr>
        <p:spPr>
          <a:xfrm>
            <a:off x="1524000" y="418030"/>
            <a:ext cx="541448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5000" b="1" dirty="0">
                <a:latin typeface="Avenir Book" panose="02000503020000020003" pitchFamily="2" charset="0"/>
              </a:rPr>
              <a:t>Our Mission</a:t>
            </a:r>
          </a:p>
        </p:txBody>
      </p:sp>
      <p:sp>
        <p:nvSpPr>
          <p:cNvPr id="2" name="Rectangle 1"/>
          <p:cNvSpPr/>
          <p:nvPr/>
        </p:nvSpPr>
        <p:spPr>
          <a:xfrm>
            <a:off x="2852064" y="1848536"/>
            <a:ext cx="4572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venir Book" panose="02000503020000020003"/>
              </a:rPr>
              <a:t>Lorem ipsum dolor sit </a:t>
            </a:r>
            <a:r>
              <a:rPr lang="en-US" dirty="0" err="1">
                <a:latin typeface="Avenir Book" panose="02000503020000020003"/>
              </a:rPr>
              <a:t>amet</a:t>
            </a:r>
            <a:r>
              <a:rPr lang="en-US" dirty="0">
                <a:latin typeface="Avenir Book" panose="02000503020000020003"/>
              </a:rPr>
              <a:t>, </a:t>
            </a:r>
            <a:r>
              <a:rPr lang="en-US" dirty="0" err="1">
                <a:latin typeface="Avenir Book" panose="02000503020000020003"/>
              </a:rPr>
              <a:t>consectetur</a:t>
            </a:r>
            <a:r>
              <a:rPr lang="en-US" dirty="0">
                <a:latin typeface="Avenir Book" panose="02000503020000020003"/>
              </a:rPr>
              <a:t> </a:t>
            </a:r>
            <a:r>
              <a:rPr lang="en-US" dirty="0" err="1">
                <a:latin typeface="Avenir Book" panose="02000503020000020003"/>
              </a:rPr>
              <a:t>adipiscing</a:t>
            </a:r>
            <a:r>
              <a:rPr lang="en-US" dirty="0">
                <a:latin typeface="Avenir Book" panose="02000503020000020003"/>
              </a:rPr>
              <a:t> </a:t>
            </a:r>
            <a:r>
              <a:rPr lang="en-US" dirty="0" err="1">
                <a:latin typeface="Avenir Book" panose="02000503020000020003"/>
              </a:rPr>
              <a:t>elit</a:t>
            </a:r>
            <a:r>
              <a:rPr lang="en-US" dirty="0">
                <a:latin typeface="Avenir Book" panose="02000503020000020003"/>
              </a:rPr>
              <a:t>. </a:t>
            </a:r>
            <a:br>
              <a:rPr lang="en-US" dirty="0">
                <a:latin typeface="Avenir Book" panose="02000503020000020003"/>
              </a:rPr>
            </a:br>
            <a:endParaRPr lang="en-US" dirty="0">
              <a:latin typeface="Avenir Book" panose="02000503020000020003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>
                <a:latin typeface="Avenir Book" panose="02000503020000020003"/>
              </a:rPr>
              <a:t>Ut</a:t>
            </a:r>
            <a:r>
              <a:rPr lang="en-US" dirty="0">
                <a:latin typeface="Avenir Book" panose="02000503020000020003"/>
              </a:rPr>
              <a:t> </a:t>
            </a:r>
            <a:r>
              <a:rPr lang="en-US" dirty="0" err="1">
                <a:latin typeface="Avenir Book" panose="02000503020000020003"/>
              </a:rPr>
              <a:t>fermentum</a:t>
            </a:r>
            <a:r>
              <a:rPr lang="en-US" dirty="0">
                <a:latin typeface="Avenir Book" panose="02000503020000020003"/>
              </a:rPr>
              <a:t> a magna </a:t>
            </a:r>
            <a:r>
              <a:rPr lang="en-US" dirty="0" err="1">
                <a:latin typeface="Avenir Book" panose="02000503020000020003"/>
              </a:rPr>
              <a:t>ut</a:t>
            </a:r>
            <a:r>
              <a:rPr lang="en-US" dirty="0">
                <a:latin typeface="Avenir Book" panose="02000503020000020003"/>
              </a:rPr>
              <a:t> </a:t>
            </a:r>
            <a:r>
              <a:rPr lang="en-US" dirty="0" err="1">
                <a:latin typeface="Avenir Book" panose="02000503020000020003"/>
              </a:rPr>
              <a:t>eleifend</a:t>
            </a:r>
            <a:r>
              <a:rPr lang="en-US" dirty="0">
                <a:latin typeface="Avenir Book" panose="02000503020000020003"/>
              </a:rPr>
              <a:t>. Integer convallis </a:t>
            </a:r>
            <a:r>
              <a:rPr lang="en-US" dirty="0" err="1">
                <a:latin typeface="Avenir Book" panose="02000503020000020003"/>
              </a:rPr>
              <a:t>suscipit</a:t>
            </a:r>
            <a:r>
              <a:rPr lang="en-US" dirty="0">
                <a:latin typeface="Avenir Book" panose="02000503020000020003"/>
              </a:rPr>
              <a:t> ante </a:t>
            </a:r>
            <a:r>
              <a:rPr lang="en-US" dirty="0" err="1">
                <a:latin typeface="Avenir Book" panose="02000503020000020003"/>
              </a:rPr>
              <a:t>eu</a:t>
            </a:r>
            <a:r>
              <a:rPr lang="en-US" dirty="0">
                <a:latin typeface="Avenir Book" panose="02000503020000020003"/>
              </a:rPr>
              <a:t> </a:t>
            </a:r>
            <a:r>
              <a:rPr lang="en-US" dirty="0" err="1">
                <a:latin typeface="Avenir Book" panose="02000503020000020003"/>
              </a:rPr>
              <a:t>varius</a:t>
            </a:r>
            <a:r>
              <a:rPr lang="en-US" dirty="0">
                <a:latin typeface="Avenir Book" panose="02000503020000020003"/>
              </a:rPr>
              <a:t>. </a:t>
            </a:r>
            <a:br>
              <a:rPr lang="en-US" dirty="0">
                <a:latin typeface="Avenir Book" panose="02000503020000020003"/>
              </a:rPr>
            </a:br>
            <a:endParaRPr lang="en-US" dirty="0">
              <a:latin typeface="Avenir Book" panose="02000503020000020003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>
                <a:latin typeface="Avenir Book" panose="02000503020000020003"/>
              </a:rPr>
              <a:t>Morbi</a:t>
            </a:r>
            <a:r>
              <a:rPr lang="en-US" dirty="0">
                <a:latin typeface="Avenir Book" panose="02000503020000020003"/>
              </a:rPr>
              <a:t> a </a:t>
            </a:r>
            <a:r>
              <a:rPr lang="en-US" dirty="0" err="1">
                <a:latin typeface="Avenir Book" panose="02000503020000020003"/>
              </a:rPr>
              <a:t>purus</a:t>
            </a:r>
            <a:r>
              <a:rPr lang="en-US" dirty="0">
                <a:latin typeface="Avenir Book" panose="02000503020000020003"/>
              </a:rPr>
              <a:t> dolor. </a:t>
            </a:r>
            <a:r>
              <a:rPr lang="en-US" dirty="0" err="1">
                <a:latin typeface="Avenir Book" panose="02000503020000020003"/>
              </a:rPr>
              <a:t>Suspendisse</a:t>
            </a:r>
            <a:r>
              <a:rPr lang="en-US" dirty="0">
                <a:latin typeface="Avenir Book" panose="02000503020000020003"/>
              </a:rPr>
              <a:t> sit </a:t>
            </a:r>
            <a:r>
              <a:rPr lang="en-US" dirty="0" err="1">
                <a:latin typeface="Avenir Book" panose="02000503020000020003"/>
              </a:rPr>
              <a:t>amet</a:t>
            </a:r>
            <a:r>
              <a:rPr lang="en-US" dirty="0">
                <a:latin typeface="Avenir Book" panose="02000503020000020003"/>
              </a:rPr>
              <a:t> ipsum </a:t>
            </a:r>
            <a:r>
              <a:rPr lang="en-US" dirty="0" err="1">
                <a:latin typeface="Avenir Book" panose="02000503020000020003"/>
              </a:rPr>
              <a:t>finibus</a:t>
            </a:r>
            <a:r>
              <a:rPr lang="en-US" dirty="0">
                <a:latin typeface="Avenir Book" panose="02000503020000020003"/>
              </a:rPr>
              <a:t> </a:t>
            </a:r>
            <a:r>
              <a:rPr lang="en-US" dirty="0" err="1">
                <a:latin typeface="Avenir Book" panose="02000503020000020003"/>
              </a:rPr>
              <a:t>justo</a:t>
            </a:r>
            <a:r>
              <a:rPr lang="en-US" dirty="0">
                <a:latin typeface="Avenir Book" panose="02000503020000020003"/>
              </a:rPr>
              <a:t> </a:t>
            </a:r>
            <a:r>
              <a:rPr lang="en-US" dirty="0" err="1">
                <a:latin typeface="Avenir Book" panose="02000503020000020003"/>
              </a:rPr>
              <a:t>viverra</a:t>
            </a:r>
            <a:r>
              <a:rPr lang="en-US" dirty="0">
                <a:latin typeface="Avenir Book" panose="02000503020000020003"/>
              </a:rPr>
              <a:t> </a:t>
            </a:r>
            <a:r>
              <a:rPr lang="en-US" dirty="0" err="1">
                <a:latin typeface="Avenir Book" panose="02000503020000020003"/>
              </a:rPr>
              <a:t>blandit</a:t>
            </a:r>
            <a:r>
              <a:rPr lang="en-US" dirty="0">
                <a:latin typeface="Avenir Book" panose="02000503020000020003"/>
              </a:rPr>
              <a:t>. </a:t>
            </a:r>
            <a:br>
              <a:rPr lang="en-US" dirty="0">
                <a:latin typeface="Avenir Book" panose="02000503020000020003"/>
              </a:rPr>
            </a:br>
            <a:endParaRPr lang="en-US" dirty="0">
              <a:latin typeface="Avenir Book" panose="02000503020000020003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>
                <a:latin typeface="Avenir Book" panose="02000503020000020003"/>
              </a:rPr>
              <a:t>Ut</a:t>
            </a:r>
            <a:r>
              <a:rPr lang="en-US" dirty="0">
                <a:latin typeface="Avenir Book" panose="02000503020000020003"/>
              </a:rPr>
              <a:t> </a:t>
            </a:r>
            <a:r>
              <a:rPr lang="en-US" dirty="0" err="1">
                <a:latin typeface="Avenir Book" panose="02000503020000020003"/>
              </a:rPr>
              <a:t>congue</a:t>
            </a:r>
            <a:r>
              <a:rPr lang="en-US" dirty="0">
                <a:latin typeface="Avenir Book" panose="02000503020000020003"/>
              </a:rPr>
              <a:t> </a:t>
            </a:r>
            <a:r>
              <a:rPr lang="en-US" dirty="0" err="1">
                <a:latin typeface="Avenir Book" panose="02000503020000020003"/>
              </a:rPr>
              <a:t>quis</a:t>
            </a:r>
            <a:r>
              <a:rPr lang="en-US" dirty="0">
                <a:latin typeface="Avenir Book" panose="02000503020000020003"/>
              </a:rPr>
              <a:t> </a:t>
            </a:r>
            <a:r>
              <a:rPr lang="en-US" dirty="0" err="1">
                <a:latin typeface="Avenir Book" panose="02000503020000020003"/>
              </a:rPr>
              <a:t>tortor</a:t>
            </a:r>
            <a:r>
              <a:rPr lang="en-US" dirty="0">
                <a:latin typeface="Avenir Book" panose="02000503020000020003"/>
              </a:rPr>
              <a:t> </a:t>
            </a:r>
            <a:r>
              <a:rPr lang="en-US" dirty="0" err="1">
                <a:latin typeface="Avenir Book" panose="02000503020000020003"/>
              </a:rPr>
              <a:t>eget</a:t>
            </a:r>
            <a:r>
              <a:rPr lang="en-US" dirty="0">
                <a:latin typeface="Avenir Book" panose="02000503020000020003"/>
              </a:rPr>
              <a:t> </a:t>
            </a:r>
            <a:r>
              <a:rPr lang="en-US" dirty="0" err="1">
                <a:latin typeface="Avenir Book" panose="02000503020000020003"/>
              </a:rPr>
              <a:t>sodales</a:t>
            </a:r>
            <a:r>
              <a:rPr lang="en-US" dirty="0"/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latin typeface="Avenir Book" panose="02000503020000020003"/>
            </a:endParaRPr>
          </a:p>
        </p:txBody>
      </p:sp>
    </p:spTree>
    <p:extLst>
      <p:ext uri="{BB962C8B-B14F-4D97-AF65-F5344CB8AC3E}">
        <p14:creationId xmlns:p14="http://schemas.microsoft.com/office/powerpoint/2010/main" val="23939942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264A79A-08CA-C54D-AEAD-C85647286B40}"/>
              </a:ext>
            </a:extLst>
          </p:cNvPr>
          <p:cNvSpPr txBox="1"/>
          <p:nvPr/>
        </p:nvSpPr>
        <p:spPr>
          <a:xfrm>
            <a:off x="5082070" y="893210"/>
            <a:ext cx="5414480" cy="386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5000" b="1" dirty="0">
                <a:latin typeface="Avenir Book" panose="02000503020000020003" pitchFamily="2" charset="0"/>
              </a:rPr>
              <a:t>Section Divider</a:t>
            </a:r>
            <a:br>
              <a:rPr lang="en-US" sz="5000" b="1" dirty="0">
                <a:latin typeface="Avenir Book" panose="02000503020000020003" pitchFamily="2" charset="0"/>
              </a:rPr>
            </a:br>
            <a:endParaRPr lang="en-US" sz="5000" b="1" dirty="0">
              <a:latin typeface="Avenir Book" panose="02000503020000020003" pitchFamily="2" charset="0"/>
            </a:endParaRPr>
          </a:p>
          <a:p>
            <a:pPr lvl="1"/>
            <a:r>
              <a:rPr lang="en-US" sz="3000" dirty="0"/>
              <a:t>Lorem ipsum dolor sit </a:t>
            </a:r>
            <a:r>
              <a:rPr lang="en-US" sz="3000" dirty="0" err="1"/>
              <a:t>amet</a:t>
            </a:r>
            <a:r>
              <a:rPr lang="en-US" sz="3000" dirty="0"/>
              <a:t>, </a:t>
            </a:r>
            <a:r>
              <a:rPr lang="en-US" sz="3000" dirty="0" err="1"/>
              <a:t>consectetur</a:t>
            </a:r>
            <a:r>
              <a:rPr lang="en-US" sz="3000" dirty="0"/>
              <a:t> </a:t>
            </a:r>
            <a:r>
              <a:rPr lang="en-US" sz="3000" dirty="0" err="1"/>
              <a:t>adipiscing</a:t>
            </a:r>
            <a:r>
              <a:rPr lang="en-US" sz="3000" dirty="0"/>
              <a:t> </a:t>
            </a:r>
            <a:r>
              <a:rPr lang="en-US" sz="3000" dirty="0" err="1"/>
              <a:t>elit</a:t>
            </a:r>
            <a:endParaRPr lang="en-US" sz="3000" dirty="0"/>
          </a:p>
          <a:p>
            <a:pPr lvl="1"/>
            <a:endParaRPr lang="en-US" sz="5000" b="1" dirty="0">
              <a:latin typeface="Avenir Book" panose="02000503020000020003" pitchFamily="2" charset="0"/>
            </a:endParaRPr>
          </a:p>
          <a:p>
            <a:pPr lvl="1"/>
            <a:endParaRPr lang="en-US" sz="3500" b="1" dirty="0">
              <a:latin typeface="Avenir Book" panose="02000503020000020003" pitchFamily="2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420C9BF-84D8-7540-BCAF-7F1B087DD2C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4461" b="3051"/>
          <a:stretch/>
        </p:blipFill>
        <p:spPr>
          <a:xfrm>
            <a:off x="1821950" y="246581"/>
            <a:ext cx="3082247" cy="4921321"/>
          </a:xfrm>
          <a:prstGeom prst="rect">
            <a:avLst/>
          </a:prstGeom>
          <a:ln w="63500" cmpd="thickThin">
            <a:solidFill>
              <a:srgbClr val="E4A91F"/>
            </a:solidFill>
          </a:ln>
        </p:spPr>
      </p:pic>
    </p:spTree>
    <p:extLst>
      <p:ext uri="{BB962C8B-B14F-4D97-AF65-F5344CB8AC3E}">
        <p14:creationId xmlns:p14="http://schemas.microsoft.com/office/powerpoint/2010/main" val="2485918762"/>
      </p:ext>
    </p:extLst>
  </p:cSld>
  <p:clrMapOvr>
    <a:masterClrMapping/>
  </p:clrMapOvr>
</p:sld>
</file>

<file path=ppt/theme/theme1.xml><?xml version="1.0" encoding="utf-8"?>
<a:theme xmlns:a="http://schemas.openxmlformats.org/drawingml/2006/main" name="SCHOOLCRAFT Theme 16x9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CHOOLCRAFT Theme 16x9" id="{A71BE4A9-0FAA-43DE-8A0D-5329D6B1E497}" vid="{963FEB98-A9A9-4EAE-A2BE-A7FAC3B58C8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SCHOOLCRAFT Theme 16x9</Template>
  <TotalTime>26</TotalTime>
  <Words>74</Words>
  <Application>Microsoft Office PowerPoint</Application>
  <PresentationFormat>Widescreen</PresentationFormat>
  <Paragraphs>10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Avenir Book</vt:lpstr>
      <vt:lpstr>Calibri</vt:lpstr>
      <vt:lpstr>Calibri Light</vt:lpstr>
      <vt:lpstr>Lucida Fax</vt:lpstr>
      <vt:lpstr>Lucida Sans</vt:lpstr>
      <vt:lpstr>SCHOOLCRAFT Theme 16x9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Laurin Frost;Van Nguyen</dc:creator>
  <cp:lastModifiedBy>Ione Skaggs</cp:lastModifiedBy>
  <cp:revision>9</cp:revision>
  <dcterms:created xsi:type="dcterms:W3CDTF">2019-06-23T18:17:27Z</dcterms:created>
  <dcterms:modified xsi:type="dcterms:W3CDTF">2022-01-05T21:00:31Z</dcterms:modified>
</cp:coreProperties>
</file>